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37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980790"/>
            <a:ext cx="12192000" cy="5877210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022351" y="4494770"/>
            <a:ext cx="10642599" cy="123928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</a:t>
            </a:r>
            <a:r>
              <a:rPr lang="de-DE"/>
              <a:t>Vortrags </a:t>
            </a:r>
            <a:endParaRPr lang="de-DE" dirty="0"/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1022351" y="2420839"/>
            <a:ext cx="10642599" cy="828675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98279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1022351" y="3392202"/>
            <a:ext cx="10642599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4560" y="328250"/>
            <a:ext cx="1371043" cy="4680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09" y="349732"/>
            <a:ext cx="1985608" cy="43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12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991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  <a:alpha val="50000"/>
            </a:schemeClr>
          </a:solidFill>
        </p:spPr>
        <p:txBody>
          <a:bodyPr lIns="72000" tIns="72000" rIns="72000" bIns="72000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7475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16001"/>
            <a:ext cx="12192000" cy="5076825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247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092824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787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7277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57641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6528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320801" y="1412777"/>
            <a:ext cx="4874684" cy="46816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98684" y="1412777"/>
            <a:ext cx="4876800" cy="46816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2735627" y="260648"/>
            <a:ext cx="9361123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31846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8208235" y="6604000"/>
            <a:ext cx="1972999" cy="2540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2B82B04-3C2A-47AF-AB9A-746301007D0E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CDE042-3E4E-404C-AEBF-CAB38CF571B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2537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955235" y="119270"/>
            <a:ext cx="8713528" cy="65473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2585" b="0" strike="noStrike" spc="-1" smtClean="0">
                <a:solidFill>
                  <a:srgbClr val="000000"/>
                </a:solidFill>
                <a:latin typeface="IBM Plex Sans"/>
              </a:rPr>
              <a:t>Titelmasterformat durch Klicken bearbeiten</a:t>
            </a:r>
            <a:endParaRPr lang="en-US" sz="2585" b="0" strike="noStrike" spc="-1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1014485" y="1428811"/>
            <a:ext cx="10923355" cy="4532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lvl="0"/>
            <a:r>
              <a:rPr lang="de-DE" sz="1633" b="0" strike="noStrike" spc="-1" smtClean="0">
                <a:solidFill>
                  <a:srgbClr val="000000"/>
                </a:solidFill>
                <a:latin typeface="IBM Plex Sans"/>
              </a:rPr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009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022351" y="4494770"/>
            <a:ext cx="10642599" cy="1239280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1022351" y="2420839"/>
            <a:ext cx="10642599" cy="828675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022351" y="3392202"/>
            <a:ext cx="10642599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98327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154724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4560" y="328250"/>
            <a:ext cx="1371043" cy="468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09" y="349732"/>
            <a:ext cx="1985608" cy="43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860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8208235" y="6604000"/>
            <a:ext cx="1972999" cy="2540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2B82B04-3C2A-47AF-AB9A-746301007D0E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CDE042-3E4E-404C-AEBF-CAB38CF571B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5060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8208235" y="6604000"/>
            <a:ext cx="1972999" cy="2540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2B82B04-3C2A-47AF-AB9A-746301007D0E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CDE042-3E4E-404C-AEBF-CAB38CF571B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809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idx="10"/>
          </p:nvPr>
        </p:nvSpPr>
        <p:spPr>
          <a:xfrm>
            <a:off x="8208235" y="6604000"/>
            <a:ext cx="1972999" cy="2540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2B82B04-3C2A-47AF-AB9A-746301007D0E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CDE042-3E4E-404C-AEBF-CAB38CF571B8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2831637" y="260648"/>
            <a:ext cx="9265112" cy="458787"/>
          </a:xfrm>
        </p:spPr>
        <p:txBody>
          <a:bodyPr/>
          <a:lstStyle>
            <a:lvl1pPr algn="r">
              <a:defRPr sz="2000" baseline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81872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B82B04-3C2A-47AF-AB9A-746301007D0E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CDE042-3E4E-404C-AEBF-CAB38CF571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54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514351" y="1484313"/>
            <a:ext cx="11164268" cy="4249738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3"/>
          <p:cNvSpPr>
            <a:spLocks noGrp="1"/>
          </p:cNvSpPr>
          <p:nvPr>
            <p:ph type="title"/>
          </p:nvPr>
        </p:nvSpPr>
        <p:spPr>
          <a:xfrm>
            <a:off x="527050" y="341833"/>
            <a:ext cx="11151569" cy="81228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26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514351" y="1484313"/>
            <a:ext cx="11164268" cy="4249738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3"/>
          <p:cNvSpPr>
            <a:spLocks noGrp="1"/>
          </p:cNvSpPr>
          <p:nvPr>
            <p:ph type="title"/>
          </p:nvPr>
        </p:nvSpPr>
        <p:spPr>
          <a:xfrm>
            <a:off x="527050" y="341833"/>
            <a:ext cx="11151569" cy="812280"/>
          </a:xfrm>
          <a:solidFill>
            <a:schemeClr val="bg1">
              <a:lumMod val="95000"/>
              <a:alpha val="50000"/>
            </a:schemeClr>
          </a:solidFill>
        </p:spPr>
        <p:txBody>
          <a:bodyPr lIns="72000" tIns="36000" rIns="72000" bIns="72000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796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514351" y="1484314"/>
            <a:ext cx="55118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165851" y="1484314"/>
            <a:ext cx="55118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6232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  <a:alpha val="50000"/>
            </a:schemeClr>
          </a:solidFill>
        </p:spPr>
        <p:txBody>
          <a:bodyPr lIns="72000" tIns="72000" rIns="72000" bIns="72000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514351" y="1484314"/>
            <a:ext cx="55118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165851" y="1484314"/>
            <a:ext cx="55118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0583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55734" y="1484314"/>
            <a:ext cx="6009217" cy="4249737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527049" y="1484313"/>
            <a:ext cx="4985567" cy="1332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534035" y="2943181"/>
            <a:ext cx="4977765" cy="1332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534035" y="4402050"/>
            <a:ext cx="4977767" cy="1332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3527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165852" y="1484313"/>
            <a:ext cx="5512769" cy="4249738"/>
          </a:xfrm>
          <a:ln w="6350">
            <a:solidFill>
              <a:schemeClr val="bg2"/>
            </a:solidFill>
          </a:ln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514352" y="1484314"/>
            <a:ext cx="55118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4090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514351" y="1484314"/>
            <a:ext cx="34544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7725261" y="1484314"/>
            <a:ext cx="3450167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112684" y="1484314"/>
            <a:ext cx="3454400" cy="424973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058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27050" y="341833"/>
            <a:ext cx="11151569" cy="81228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4351" y="1484313"/>
            <a:ext cx="11164268" cy="424973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3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Zwischenseite</a:t>
            </a:r>
          </a:p>
          <a:p>
            <a:pPr lvl="6"/>
            <a:r>
              <a:rPr lang="de-DE" dirty="0"/>
              <a:t>Für den nächsten Präsentationsabschnitt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083984" y="6275709"/>
            <a:ext cx="551180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err="1" smtClean="0">
                <a:solidFill>
                  <a:schemeClr val="bg2"/>
                </a:solidFill>
              </a:rPr>
              <a:t>Timed</a:t>
            </a:r>
            <a:r>
              <a:rPr lang="de-DE" sz="800" baseline="0" dirty="0" smtClean="0">
                <a:solidFill>
                  <a:schemeClr val="bg2"/>
                </a:solidFill>
              </a:rPr>
              <a:t> Remote Data </a:t>
            </a:r>
            <a:r>
              <a:rPr lang="de-DE" sz="800" baseline="0" dirty="0" err="1" smtClean="0">
                <a:solidFill>
                  <a:schemeClr val="bg2"/>
                </a:solidFill>
              </a:rPr>
              <a:t>Mirroring</a:t>
            </a:r>
            <a:r>
              <a:rPr lang="de-DE" sz="800" baseline="0" dirty="0" smtClean="0">
                <a:solidFill>
                  <a:schemeClr val="bg2"/>
                </a:solidFill>
              </a:rPr>
              <a:t> Simulator</a:t>
            </a:r>
            <a:endParaRPr lang="de-DE" sz="800" dirty="0">
              <a:solidFill>
                <a:schemeClr val="bg2"/>
              </a:solidFill>
            </a:endParaRPr>
          </a:p>
          <a:p>
            <a:pPr algn="l"/>
            <a:r>
              <a:rPr lang="de-DE" sz="800" dirty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Dr. Sebastian Götz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09329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8741836" y="6275708"/>
            <a:ext cx="92253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398" y="6273051"/>
            <a:ext cx="895097" cy="39600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26" y="6288297"/>
            <a:ext cx="1169664" cy="33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40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xStyles>
    <p:titleStyle>
      <a:lvl1pPr algn="l" defTabSz="914400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6000" indent="-324000" algn="l" defTabSz="914400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285750" indent="-285750" algn="l" defTabSz="914400" rtl="0" eaLnBrk="1" latinLnBrk="0" hangingPunct="1">
        <a:spcBef>
          <a:spcPts val="600"/>
        </a:spcBef>
        <a:buFont typeface="Arial" charset="0"/>
        <a:buChar char="•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6000" indent="-216000" algn="l" defTabSz="914400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6000" indent="-179388" algn="l" defTabSz="914400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75" indent="0" algn="l" defTabSz="914400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75" indent="0" algn="l" defTabSz="914400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73">
          <p15:clr>
            <a:srgbClr val="F26B43"/>
          </p15:clr>
        </p15:guide>
        <p15:guide id="2" pos="243">
          <p15:clr>
            <a:srgbClr val="F26B43"/>
          </p15:clr>
        </p15:guide>
        <p15:guide id="3" pos="660">
          <p15:clr>
            <a:srgbClr val="F26B43"/>
          </p15:clr>
        </p15:guide>
        <p15:guide id="4" pos="726">
          <p15:clr>
            <a:srgbClr val="F26B43"/>
          </p15:clr>
        </p15:guide>
        <p15:guide id="5" pos="1146">
          <p15:clr>
            <a:srgbClr val="F26B43"/>
          </p15:clr>
        </p15:guide>
        <p15:guide id="6" pos="1212">
          <p15:clr>
            <a:srgbClr val="F26B43"/>
          </p15:clr>
        </p15:guide>
        <p15:guide id="7" pos="1701">
          <p15:clr>
            <a:srgbClr val="F26B43"/>
          </p15:clr>
        </p15:guide>
        <p15:guide id="8" pos="1632">
          <p15:clr>
            <a:srgbClr val="F26B43"/>
          </p15:clr>
        </p15:guide>
        <p15:guide id="9" pos="2184">
          <p15:clr>
            <a:srgbClr val="F26B43"/>
          </p15:clr>
        </p15:guide>
        <p15:guide id="10" pos="2117">
          <p15:clr>
            <a:srgbClr val="F26B43"/>
          </p15:clr>
        </p15:guide>
        <p15:guide id="11" pos="2604">
          <p15:clr>
            <a:srgbClr val="F26B43"/>
          </p15:clr>
        </p15:guide>
        <p15:guide id="12" pos="2672">
          <p15:clr>
            <a:srgbClr val="F26B43"/>
          </p15:clr>
        </p15:guide>
        <p15:guide id="13" pos="3089">
          <p15:clr>
            <a:srgbClr val="F26B43"/>
          </p15:clr>
        </p15:guide>
        <p15:guide id="14" pos="3158">
          <p15:clr>
            <a:srgbClr val="F26B43"/>
          </p15:clr>
        </p15:guide>
        <p15:guide id="15" pos="3575">
          <p15:clr>
            <a:srgbClr val="F26B43"/>
          </p15:clr>
        </p15:guide>
        <p15:guide id="16" pos="3642">
          <p15:clr>
            <a:srgbClr val="F26B43"/>
          </p15:clr>
        </p15:guide>
        <p15:guide id="17" pos="3887">
          <p15:clr>
            <a:srgbClr val="F26B43"/>
          </p15:clr>
        </p15:guide>
        <p15:guide id="18" pos="3818">
          <p15:clr>
            <a:srgbClr val="F26B43"/>
          </p15:clr>
        </p15:guide>
        <p15:guide id="19" pos="4061">
          <p15:clr>
            <a:srgbClr val="F26B43"/>
          </p15:clr>
        </p15:guide>
        <p15:guide id="20" pos="4130">
          <p15:clr>
            <a:srgbClr val="F26B43"/>
          </p15:clr>
        </p15:guide>
        <p15:guide id="21" pos="4545">
          <p15:clr>
            <a:srgbClr val="F26B43"/>
          </p15:clr>
        </p15:guide>
        <p15:guide id="22" pos="4614">
          <p15:clr>
            <a:srgbClr val="F26B43"/>
          </p15:clr>
        </p15:guide>
        <p15:guide id="23" pos="5031">
          <p15:clr>
            <a:srgbClr val="F26B43"/>
          </p15:clr>
        </p15:guide>
        <p15:guide id="24" pos="5100">
          <p15:clr>
            <a:srgbClr val="F26B43"/>
          </p15:clr>
        </p15:guide>
        <p15:guide id="25" pos="5586">
          <p15:clr>
            <a:srgbClr val="F26B43"/>
          </p15:clr>
        </p15:guide>
        <p15:guide id="26" pos="5517">
          <p15:clr>
            <a:srgbClr val="F26B43"/>
          </p15:clr>
        </p15:guide>
        <p15:guide id="27" orient="horz" pos="727">
          <p15:clr>
            <a:srgbClr val="F26B43"/>
          </p15:clr>
        </p15:guide>
        <p15:guide id="28" pos="416">
          <p15:clr>
            <a:srgbClr val="F26B43"/>
          </p15:clr>
        </p15:guide>
        <p15:guide id="29" pos="483">
          <p15:clr>
            <a:srgbClr val="F26B43"/>
          </p15:clr>
        </p15:guide>
        <p15:guide id="30" pos="903">
          <p15:clr>
            <a:srgbClr val="F26B43"/>
          </p15:clr>
        </p15:guide>
        <p15:guide id="31" pos="971">
          <p15:clr>
            <a:srgbClr val="F26B43"/>
          </p15:clr>
        </p15:guide>
        <p15:guide id="32" pos="1389">
          <p15:clr>
            <a:srgbClr val="F26B43"/>
          </p15:clr>
        </p15:guide>
        <p15:guide id="33" pos="1457">
          <p15:clr>
            <a:srgbClr val="F26B43"/>
          </p15:clr>
        </p15:guide>
        <p15:guide id="34" pos="1875">
          <p15:clr>
            <a:srgbClr val="F26B43"/>
          </p15:clr>
        </p15:guide>
        <p15:guide id="35" pos="1941">
          <p15:clr>
            <a:srgbClr val="F26B43"/>
          </p15:clr>
        </p15:guide>
        <p15:guide id="36" pos="2358">
          <p15:clr>
            <a:srgbClr val="F26B43"/>
          </p15:clr>
        </p15:guide>
        <p15:guide id="37" pos="2429">
          <p15:clr>
            <a:srgbClr val="F26B43"/>
          </p15:clr>
        </p15:guide>
        <p15:guide id="38" pos="2847">
          <p15:clr>
            <a:srgbClr val="F26B43"/>
          </p15:clr>
        </p15:guide>
        <p15:guide id="39" pos="2913">
          <p15:clr>
            <a:srgbClr val="F26B43"/>
          </p15:clr>
        </p15:guide>
        <p15:guide id="40" pos="3330">
          <p15:clr>
            <a:srgbClr val="F26B43"/>
          </p15:clr>
        </p15:guide>
        <p15:guide id="41" pos="3398">
          <p15:clr>
            <a:srgbClr val="F26B43"/>
          </p15:clr>
        </p15:guide>
        <p15:guide id="42" pos="4302">
          <p15:clr>
            <a:srgbClr val="F26B43"/>
          </p15:clr>
        </p15:guide>
        <p15:guide id="43" pos="4373">
          <p15:clr>
            <a:srgbClr val="F26B43"/>
          </p15:clr>
        </p15:guide>
        <p15:guide id="44" pos="4787">
          <p15:clr>
            <a:srgbClr val="F26B43"/>
          </p15:clr>
        </p15:guide>
        <p15:guide id="45" pos="4859">
          <p15:clr>
            <a:srgbClr val="F26B43"/>
          </p15:clr>
        </p15:guide>
        <p15:guide id="46" pos="5274">
          <p15:clr>
            <a:srgbClr val="F26B43"/>
          </p15:clr>
        </p15:guide>
        <p15:guide id="47" pos="5345">
          <p15:clr>
            <a:srgbClr val="F26B43"/>
          </p15:clr>
        </p15:guide>
        <p15:guide id="48" orient="horz" pos="3612">
          <p15:clr>
            <a:srgbClr val="F26B43"/>
          </p15:clr>
        </p15:guide>
        <p15:guide id="49" orient="horz" pos="3838">
          <p15:clr>
            <a:srgbClr val="F26B43"/>
          </p15:clr>
        </p15:guide>
        <p15:guide id="50" orient="horz" pos="935">
          <p15:clr>
            <a:srgbClr val="F26B43"/>
          </p15:clr>
        </p15:guide>
        <p15:guide id="51" orient="horz" pos="221">
          <p15:clr>
            <a:srgbClr val="F26B43"/>
          </p15:clr>
        </p15:guide>
        <p15:guide id="52" orient="horz" pos="3962">
          <p15:clr>
            <a:srgbClr val="F26B43"/>
          </p15:clr>
        </p15:guide>
        <p15:guide id="53" orient="horz" pos="4167">
          <p15:clr>
            <a:srgbClr val="F26B43"/>
          </p15:clr>
        </p15:guide>
        <p15:guide id="54" orient="horz" pos="619">
          <p15:clr>
            <a:srgbClr val="F26B43"/>
          </p15:clr>
        </p15:guide>
        <p15:guide id="55" orient="horz" pos="490">
          <p15:clr>
            <a:srgbClr val="F26B43"/>
          </p15:clr>
        </p15:guide>
        <p15:guide id="56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August 2023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smtClean="0"/>
              <a:t>Dr.-Ing. Sebastian Götz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Time-aware </a:t>
            </a:r>
            <a:r>
              <a:rPr lang="de-DE" dirty="0" smtClean="0"/>
              <a:t>Remote Data </a:t>
            </a:r>
            <a:r>
              <a:rPr lang="de-DE" dirty="0" err="1" smtClean="0"/>
              <a:t>Mirroring</a:t>
            </a:r>
            <a:r>
              <a:rPr lang="de-DE" dirty="0" smtClean="0"/>
              <a:t> Simulator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739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RDMSim</a:t>
            </a:r>
            <a:r>
              <a:rPr lang="de-DE" dirty="0" smtClean="0"/>
              <a:t> </a:t>
            </a:r>
            <a:r>
              <a:rPr lang="de-DE" dirty="0" err="1" smtClean="0"/>
              <a:t>exemplar</a:t>
            </a:r>
            <a:r>
              <a:rPr lang="de-DE" dirty="0" smtClean="0"/>
              <a:t> at </a:t>
            </a:r>
            <a:r>
              <a:rPr lang="de-DE" dirty="0" smtClean="0"/>
              <a:t>SEAMS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Huma</a:t>
            </a:r>
            <a:r>
              <a:rPr lang="de-DE" dirty="0" smtClean="0"/>
              <a:t> </a:t>
            </a:r>
            <a:r>
              <a:rPr lang="de-DE" dirty="0" err="1" smtClean="0"/>
              <a:t>Samin</a:t>
            </a:r>
            <a:r>
              <a:rPr lang="de-DE" dirty="0" smtClean="0"/>
              <a:t> et al.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This </a:t>
            </a:r>
            <a:r>
              <a:rPr lang="de-DE" dirty="0" err="1" smtClean="0"/>
              <a:t>exemplar</a:t>
            </a:r>
            <a:r>
              <a:rPr lang="de-DE" dirty="0" smtClean="0"/>
              <a:t> </a:t>
            </a: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stepwise</a:t>
            </a:r>
            <a:r>
              <a:rPr lang="de-DE" dirty="0" smtClean="0"/>
              <a:t> </a:t>
            </a:r>
            <a:r>
              <a:rPr lang="de-DE" dirty="0" err="1" smtClean="0"/>
              <a:t>simulation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smtClean="0"/>
              <a:t>a remote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mirroring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support</a:t>
            </a:r>
            <a:r>
              <a:rPr lang="de-DE" dirty="0" err="1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adaptations</a:t>
            </a:r>
            <a:r>
              <a:rPr lang="de-DE" dirty="0" smtClean="0"/>
              <a:t>, e.g., </a:t>
            </a:r>
            <a:r>
              <a:rPr lang="de-DE" dirty="0" err="1" smtClean="0"/>
              <a:t>changing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topology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At </a:t>
            </a:r>
            <a:r>
              <a:rPr lang="de-DE" dirty="0" err="1" smtClean="0"/>
              <a:t>each</a:t>
            </a:r>
            <a:r>
              <a:rPr lang="de-DE" dirty="0" smtClean="0"/>
              <a:t> time </a:t>
            </a:r>
            <a:r>
              <a:rPr lang="de-DE" dirty="0" err="1" smtClean="0"/>
              <a:t>step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metrics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computed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running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But,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running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simulating</a:t>
            </a:r>
            <a:r>
              <a:rPr lang="de-DE" dirty="0" smtClean="0"/>
              <a:t> </a:t>
            </a:r>
            <a:r>
              <a:rPr lang="de-DE" dirty="0" err="1" smtClean="0"/>
              <a:t>mirrors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their</a:t>
            </a:r>
            <a:r>
              <a:rPr lang="de-DE" dirty="0" smtClean="0"/>
              <a:t>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measure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time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an </a:t>
            </a:r>
            <a:r>
              <a:rPr lang="de-DE" dirty="0" err="1" smtClean="0"/>
              <a:t>adapation</a:t>
            </a:r>
            <a:r>
              <a:rPr lang="de-DE" dirty="0" smtClean="0"/>
              <a:t>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realized</a:t>
            </a:r>
            <a:r>
              <a:rPr lang="de-DE" dirty="0" smtClean="0"/>
              <a:t>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a time-aware </a:t>
            </a:r>
            <a:r>
              <a:rPr lang="de-DE" dirty="0" err="1" smtClean="0"/>
              <a:t>simulation</a:t>
            </a:r>
            <a:r>
              <a:rPr lang="de-DE" dirty="0" smtClean="0"/>
              <a:t> (</a:t>
            </a:r>
            <a:r>
              <a:rPr lang="de-DE" dirty="0" err="1" smtClean="0"/>
              <a:t>runtime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r>
              <a:rPr lang="de-DE" dirty="0" smtClean="0"/>
              <a:t>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managed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system</a:t>
            </a:r>
            <a:r>
              <a:rPr lang="de-DE" dirty="0" smtClean="0">
                <a:sym typeface="Wingdings" panose="05000000000000000000" pitchFamily="2" charset="2"/>
              </a:rPr>
              <a:t>)</a:t>
            </a:r>
          </a:p>
          <a:p>
            <a:pPr marL="738900" lvl="1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This </a:t>
            </a:r>
            <a:r>
              <a:rPr lang="de-DE" dirty="0" err="1" smtClean="0">
                <a:sym typeface="Wingdings" panose="05000000000000000000" pitchFamily="2" charset="2"/>
              </a:rPr>
              <a:t>is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where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TimedRDMSim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helps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simulate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distribution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packages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network</a:t>
            </a:r>
            <a:r>
              <a:rPr lang="de-DE" dirty="0" smtClean="0"/>
              <a:t> (e.g., </a:t>
            </a:r>
            <a:r>
              <a:rPr lang="de-DE" dirty="0" err="1" smtClean="0"/>
              <a:t>models</a:t>
            </a:r>
            <a:r>
              <a:rPr lang="de-DE" dirty="0" smtClean="0"/>
              <a:t>),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an explicit </a:t>
            </a:r>
            <a:r>
              <a:rPr lang="de-DE" dirty="0" err="1" smtClean="0"/>
              <a:t>object</a:t>
            </a:r>
            <a:r>
              <a:rPr lang="de-DE" dirty="0" smtClean="0"/>
              <a:t> </a:t>
            </a:r>
            <a:r>
              <a:rPr lang="de-DE" dirty="0" err="1" smtClean="0"/>
              <a:t>network</a:t>
            </a:r>
            <a:r>
              <a:rPr lang="de-DE" dirty="0" smtClean="0"/>
              <a:t>, </a:t>
            </a:r>
            <a:r>
              <a:rPr lang="de-DE" dirty="0" err="1" smtClean="0"/>
              <a:t>too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643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Create a </a:t>
            </a:r>
            <a:r>
              <a:rPr lang="de-DE" dirty="0" err="1" smtClean="0"/>
              <a:t>network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mirrors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Connect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mirrors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strategy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mirror</a:t>
            </a:r>
            <a:r>
              <a:rPr lang="de-DE" dirty="0"/>
              <a:t> </a:t>
            </a:r>
            <a:r>
              <a:rPr lang="de-DE" dirty="0" err="1" smtClean="0"/>
              <a:t>requires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time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ready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communication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Mirror</a:t>
            </a:r>
            <a:r>
              <a:rPr lang="de-DE" dirty="0" smtClean="0"/>
              <a:t> </a:t>
            </a:r>
            <a:r>
              <a:rPr lang="de-DE" dirty="0" err="1" smtClean="0"/>
              <a:t>states</a:t>
            </a:r>
            <a:r>
              <a:rPr lang="de-DE" dirty="0" smtClean="0"/>
              <a:t>: down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starting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up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ready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hasdata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stopping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stopped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Links </a:t>
            </a:r>
            <a:r>
              <a:rPr lang="de-DE" dirty="0" err="1" smtClean="0">
                <a:sym typeface="Wingdings" panose="05000000000000000000" pitchFamily="2" charset="2"/>
              </a:rPr>
              <a:t>between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mirrors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are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established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Link </a:t>
            </a:r>
            <a:r>
              <a:rPr lang="de-DE" dirty="0" err="1" smtClean="0">
                <a:sym typeface="Wingdings" panose="05000000000000000000" pitchFamily="2" charset="2"/>
              </a:rPr>
              <a:t>states</a:t>
            </a:r>
            <a:r>
              <a:rPr lang="de-DE" dirty="0" smtClean="0">
                <a:sym typeface="Wingdings" panose="05000000000000000000" pitchFamily="2" charset="2"/>
              </a:rPr>
              <a:t>: </a:t>
            </a:r>
            <a:r>
              <a:rPr lang="de-DE" dirty="0" err="1" smtClean="0">
                <a:sym typeface="Wingdings" panose="05000000000000000000" pitchFamily="2" charset="2"/>
              </a:rPr>
              <a:t>inactive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active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closed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Links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only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get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active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if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their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source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target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mirror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are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ready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At </a:t>
            </a:r>
            <a:r>
              <a:rPr lang="de-DE" dirty="0" err="1" smtClean="0">
                <a:sym typeface="Wingdings" panose="05000000000000000000" pitchFamily="2" charset="2"/>
              </a:rPr>
              <a:t>runtime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can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change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number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of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mirrors</a:t>
            </a:r>
            <a:r>
              <a:rPr lang="de-DE" dirty="0" smtClean="0">
                <a:sym typeface="Wingdings" panose="05000000000000000000" pitchFamily="2" charset="2"/>
              </a:rPr>
              <a:t>,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topology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number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of</a:t>
            </a:r>
            <a:r>
              <a:rPr lang="de-DE" dirty="0" smtClean="0">
                <a:sym typeface="Wingdings" panose="05000000000000000000" pitchFamily="2" charset="2"/>
              </a:rPr>
              <a:t> links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Principle</a:t>
            </a:r>
            <a:r>
              <a:rPr lang="de-DE" dirty="0" smtClean="0"/>
              <a:t> </a:t>
            </a:r>
            <a:r>
              <a:rPr lang="de-DE" dirty="0" err="1" smtClean="0"/>
              <a:t>Idea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6872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Framework </a:t>
            </a:r>
            <a:r>
              <a:rPr lang="de-DE" dirty="0" err="1" smtClean="0"/>
              <a:t>Overview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2" y="49609"/>
            <a:ext cx="9421586" cy="6008257"/>
          </a:xfrm>
        </p:spPr>
      </p:pic>
    </p:spTree>
    <p:extLst>
      <p:ext uri="{BB962C8B-B14F-4D97-AF65-F5344CB8AC3E}">
        <p14:creationId xmlns:p14="http://schemas.microsoft.com/office/powerpoint/2010/main" val="272136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Visualization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Network</a:t>
            </a:r>
            <a:endParaRPr lang="de-DE" dirty="0"/>
          </a:p>
        </p:txBody>
      </p:sp>
      <p:sp>
        <p:nvSpPr>
          <p:cNvPr id="9" name="Inhaltsplatzhalter 1"/>
          <p:cNvSpPr txBox="1">
            <a:spLocks/>
          </p:cNvSpPr>
          <p:nvPr/>
        </p:nvSpPr>
        <p:spPr>
          <a:xfrm>
            <a:off x="514351" y="1484313"/>
            <a:ext cx="3861706" cy="4249738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396000" indent="-324000" algn="l" defTabSz="914400" rtl="0" eaLnBrk="1" latinLnBrk="0" hangingPunct="1">
              <a:spcBef>
                <a:spcPts val="300"/>
              </a:spcBef>
              <a:buFont typeface="Open Sans" panose="020B0606030504020204" pitchFamily="34" charset="0"/>
              <a:buChar char="—"/>
              <a:defRPr sz="16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2pPr>
            <a:lvl3pPr marL="285750" indent="-285750" algn="l" defTabSz="914400" rtl="0" eaLnBrk="1" latinLnBrk="0" hangingPunct="1">
              <a:spcBef>
                <a:spcPts val="1200"/>
              </a:spcBef>
              <a:buFont typeface="Arial" charset="0"/>
              <a:buChar char="•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3pPr>
            <a:lvl4pPr marL="396000" indent="-216000" algn="l" defTabSz="914400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4pPr>
            <a:lvl5pPr marL="576000" indent="-179388" algn="l" defTabSz="914400" rtl="0" eaLnBrk="1" latinLnBrk="0" hangingPunct="1">
              <a:spcBef>
                <a:spcPts val="300"/>
              </a:spcBef>
              <a:buFont typeface="Symbol" panose="05050102010706020507" pitchFamily="18" charset="2"/>
              <a:buChar char="-"/>
              <a:defRPr sz="1400" kern="1200" baseline="0">
                <a:solidFill>
                  <a:schemeClr val="tx2"/>
                </a:solidFill>
                <a:latin typeface="Open Sans" panose="020B0606030504020204" pitchFamily="34" charset="0"/>
                <a:ea typeface="+mn-ea"/>
                <a:cs typeface="+mn-cs"/>
              </a:defRPr>
            </a:lvl5pPr>
            <a:lvl6pPr marL="358775" indent="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58775" indent="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GraphStream</a:t>
            </a:r>
            <a:r>
              <a:rPr lang="de-DE" dirty="0" smtClean="0"/>
              <a:t> 2.0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State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mirrors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links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color</a:t>
            </a:r>
            <a:r>
              <a:rPr lang="de-DE" dirty="0" smtClean="0"/>
              <a:t> </a:t>
            </a:r>
            <a:r>
              <a:rPr lang="de-DE" dirty="0" err="1" smtClean="0"/>
              <a:t>coded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Yellow: </a:t>
            </a:r>
            <a:r>
              <a:rPr lang="de-DE" dirty="0" err="1" smtClean="0"/>
              <a:t>inactive</a:t>
            </a:r>
            <a:r>
              <a:rPr lang="de-DE" dirty="0" smtClean="0"/>
              <a:t>/</a:t>
            </a:r>
            <a:r>
              <a:rPr lang="de-DE" dirty="0" err="1" smtClean="0"/>
              <a:t>starting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Green: </a:t>
            </a:r>
            <a:r>
              <a:rPr lang="de-DE" dirty="0" err="1" smtClean="0"/>
              <a:t>active</a:t>
            </a:r>
            <a:r>
              <a:rPr lang="de-DE" dirty="0" smtClean="0"/>
              <a:t>/</a:t>
            </a:r>
            <a:r>
              <a:rPr lang="de-DE" dirty="0" err="1" smtClean="0"/>
              <a:t>ready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Red</a:t>
            </a:r>
            <a:r>
              <a:rPr lang="de-DE" dirty="0" smtClean="0"/>
              <a:t>: </a:t>
            </a:r>
            <a:r>
              <a:rPr lang="de-DE" dirty="0" err="1" smtClean="0"/>
              <a:t>closed</a:t>
            </a:r>
            <a:r>
              <a:rPr lang="de-DE" dirty="0" smtClean="0"/>
              <a:t>/</a:t>
            </a:r>
            <a:r>
              <a:rPr lang="de-DE" dirty="0" err="1" smtClean="0"/>
              <a:t>stopping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Purple</a:t>
            </a:r>
            <a:r>
              <a:rPr lang="de-DE" dirty="0" smtClean="0"/>
              <a:t>: </a:t>
            </a:r>
            <a:r>
              <a:rPr lang="de-DE" dirty="0" err="1" smtClean="0"/>
              <a:t>hasdata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324" y="72254"/>
            <a:ext cx="4121869" cy="5906380"/>
          </a:xfrm>
        </p:spPr>
      </p:pic>
    </p:spTree>
    <p:extLst>
      <p:ext uri="{BB962C8B-B14F-4D97-AF65-F5344CB8AC3E}">
        <p14:creationId xmlns:p14="http://schemas.microsoft.com/office/powerpoint/2010/main" val="68090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1800" dirty="0">
                <a:latin typeface="Consolas" panose="020B0609020204030204" pitchFamily="49" charset="0"/>
              </a:rPr>
              <a:t>debug=</a:t>
            </a:r>
            <a:r>
              <a:rPr lang="de-DE" sz="1800" dirty="0" err="1">
                <a:latin typeface="Consolas" panose="020B0609020204030204" pitchFamily="49" charset="0"/>
              </a:rPr>
              <a:t>true</a:t>
            </a:r>
            <a:endParaRPr lang="de-DE" sz="18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sim_time</a:t>
            </a:r>
            <a:r>
              <a:rPr lang="de-DE" sz="1800" dirty="0">
                <a:latin typeface="Consolas" panose="020B0609020204030204" pitchFamily="49" charset="0"/>
              </a:rPr>
              <a:t>=200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num_mirrors</a:t>
            </a:r>
            <a:r>
              <a:rPr lang="de-DE" sz="1800" dirty="0">
                <a:latin typeface="Consolas" panose="020B0609020204030204" pitchFamily="49" charset="0"/>
              </a:rPr>
              <a:t>=10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num_links_per_mirror</a:t>
            </a:r>
            <a:r>
              <a:rPr lang="de-DE" sz="1800" dirty="0">
                <a:latin typeface="Consolas" panose="020B0609020204030204" pitchFamily="49" charset="0"/>
              </a:rPr>
              <a:t>=2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startup_time_min</a:t>
            </a:r>
            <a:r>
              <a:rPr lang="de-DE" sz="1800" dirty="0">
                <a:latin typeface="Consolas" panose="020B0609020204030204" pitchFamily="49" charset="0"/>
              </a:rPr>
              <a:t>=5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startup_time_max</a:t>
            </a:r>
            <a:r>
              <a:rPr lang="de-DE" sz="1800" dirty="0">
                <a:latin typeface="Consolas" panose="020B0609020204030204" pitchFamily="49" charset="0"/>
              </a:rPr>
              <a:t>=10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ready_time_min</a:t>
            </a:r>
            <a:r>
              <a:rPr lang="de-DE" sz="1800" dirty="0">
                <a:latin typeface="Consolas" panose="020B0609020204030204" pitchFamily="49" charset="0"/>
              </a:rPr>
              <a:t>=2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ready_time_max</a:t>
            </a:r>
            <a:r>
              <a:rPr lang="de-DE" sz="1800" dirty="0">
                <a:latin typeface="Consolas" panose="020B0609020204030204" pitchFamily="49" charset="0"/>
              </a:rPr>
              <a:t>=20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stop_time_min</a:t>
            </a:r>
            <a:r>
              <a:rPr lang="de-DE" sz="1800" dirty="0">
                <a:latin typeface="Consolas" panose="020B0609020204030204" pitchFamily="49" charset="0"/>
              </a:rPr>
              <a:t>=2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stop_time_max</a:t>
            </a:r>
            <a:r>
              <a:rPr lang="de-DE" sz="1800" dirty="0">
                <a:latin typeface="Consolas" panose="020B0609020204030204" pitchFamily="49" charset="0"/>
              </a:rPr>
              <a:t>=5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link_activation_time_min</a:t>
            </a:r>
            <a:r>
              <a:rPr lang="de-DE" sz="1800" dirty="0">
                <a:latin typeface="Consolas" panose="020B0609020204030204" pitchFamily="49" charset="0"/>
              </a:rPr>
              <a:t>=5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link_activation_time_max</a:t>
            </a:r>
            <a:r>
              <a:rPr lang="de-DE" sz="1800" dirty="0">
                <a:latin typeface="Consolas" panose="020B0609020204030204" pitchFamily="49" charset="0"/>
              </a:rPr>
              <a:t>=10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fileSize</a:t>
            </a:r>
            <a:r>
              <a:rPr lang="de-DE" sz="1800" dirty="0">
                <a:latin typeface="Consolas" panose="020B0609020204030204" pitchFamily="49" charset="0"/>
              </a:rPr>
              <a:t>=80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min_bandwidth</a:t>
            </a:r>
            <a:r>
              <a:rPr lang="de-DE" sz="1800" dirty="0">
                <a:latin typeface="Consolas" panose="020B0609020204030204" pitchFamily="49" charset="0"/>
              </a:rPr>
              <a:t>=2</a:t>
            </a:r>
          </a:p>
          <a:p>
            <a:pPr>
              <a:spcBef>
                <a:spcPts val="0"/>
              </a:spcBef>
            </a:pPr>
            <a:r>
              <a:rPr lang="de-DE" sz="1800" dirty="0" err="1">
                <a:latin typeface="Consolas" panose="020B0609020204030204" pitchFamily="49" charset="0"/>
              </a:rPr>
              <a:t>max_bandwidth</a:t>
            </a:r>
            <a:r>
              <a:rPr lang="de-DE" sz="1800" dirty="0">
                <a:latin typeface="Consolas" panose="020B0609020204030204" pitchFamily="49" charset="0"/>
              </a:rPr>
              <a:t>=8</a:t>
            </a:r>
            <a:endParaRPr lang="de-DE" sz="1800" dirty="0">
              <a:latin typeface="Consolas" panose="020B0609020204030204" pitchFamily="49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 </a:t>
            </a:r>
            <a:r>
              <a:rPr lang="de-DE" dirty="0" err="1" smtClean="0"/>
              <a:t>Configuration</a:t>
            </a:r>
            <a:r>
              <a:rPr lang="de-DE" dirty="0" smtClean="0"/>
              <a:t> (</a:t>
            </a:r>
            <a:r>
              <a:rPr lang="de-DE" dirty="0" err="1" smtClean="0"/>
              <a:t>sim.conf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96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Write a Simulation Runner (</a:t>
            </a:r>
            <a:r>
              <a:rPr lang="de-DE" dirty="0" err="1" smtClean="0"/>
              <a:t>main</a:t>
            </a:r>
            <a:r>
              <a:rPr lang="de-DE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r>
              <a:rPr lang="de-DE" b="1" dirty="0" err="1" smtClean="0">
                <a:latin typeface="Consolas" panose="020B0609020204030204" pitchFamily="49" charset="0"/>
              </a:rPr>
              <a:t>public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b="1" dirty="0" err="1" smtClean="0">
                <a:latin typeface="Consolas" panose="020B0609020204030204" pitchFamily="49" charset="0"/>
              </a:rPr>
              <a:t>static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b="1" dirty="0" err="1" smtClean="0">
                <a:latin typeface="Consolas" panose="020B0609020204030204" pitchFamily="49" charset="0"/>
              </a:rPr>
              <a:t>void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</a:rPr>
              <a:t>main</a:t>
            </a:r>
            <a:r>
              <a:rPr lang="de-DE" dirty="0" smtClean="0">
                <a:latin typeface="Consolas" panose="020B0609020204030204" pitchFamily="49" charset="0"/>
              </a:rPr>
              <a:t>(String </a:t>
            </a:r>
            <a:r>
              <a:rPr lang="de-DE" dirty="0" err="1" smtClean="0">
                <a:latin typeface="Consolas" panose="020B0609020204030204" pitchFamily="49" charset="0"/>
              </a:rPr>
              <a:t>args</a:t>
            </a:r>
            <a:r>
              <a:rPr lang="de-DE" dirty="0" smtClean="0">
                <a:latin typeface="Consolas" panose="020B0609020204030204" pitchFamily="49" charset="0"/>
              </a:rPr>
              <a:t>[])</a:t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TimedRDMSim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</a:rPr>
              <a:t>sim</a:t>
            </a:r>
            <a:r>
              <a:rPr lang="de-DE" dirty="0">
                <a:latin typeface="Consolas" panose="020B0609020204030204" pitchFamily="49" charset="0"/>
              </a:rPr>
              <a:t> = </a:t>
            </a:r>
            <a:r>
              <a:rPr lang="de-DE" b="1" dirty="0" err="1">
                <a:latin typeface="Consolas" panose="020B0609020204030204" pitchFamily="49" charset="0"/>
              </a:rPr>
              <a:t>new</a:t>
            </a:r>
            <a:r>
              <a:rPr lang="de-DE" dirty="0">
                <a:latin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</a:rPr>
              <a:t>TimedRDMSim</a:t>
            </a:r>
            <a:r>
              <a:rPr lang="de-DE" dirty="0" smtClean="0">
                <a:latin typeface="Consolas" panose="020B0609020204030204" pitchFamily="49" charset="0"/>
              </a:rPr>
              <a:t>(„</a:t>
            </a:r>
            <a:r>
              <a:rPr lang="de-DE" dirty="0" err="1" smtClean="0">
                <a:latin typeface="Consolas" panose="020B0609020204030204" pitchFamily="49" charset="0"/>
              </a:rPr>
              <a:t>resources</a:t>
            </a:r>
            <a:r>
              <a:rPr lang="de-DE" dirty="0" smtClean="0">
                <a:latin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</a:rPr>
              <a:t>sim.conf</a:t>
            </a:r>
            <a:r>
              <a:rPr lang="de-DE" dirty="0" smtClean="0">
                <a:latin typeface="Consolas" panose="020B0609020204030204" pitchFamily="49" charset="0"/>
              </a:rPr>
              <a:t>“);</a:t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sim.initialize</a:t>
            </a:r>
            <a:r>
              <a:rPr lang="de-DE" dirty="0" smtClean="0">
                <a:latin typeface="Consolas" panose="020B0609020204030204" pitchFamily="49" charset="0"/>
              </a:rPr>
              <a:t>(</a:t>
            </a:r>
            <a:r>
              <a:rPr lang="de-DE" dirty="0" err="1" smtClean="0">
                <a:latin typeface="Consolas" panose="020B0609020204030204" pitchFamily="49" charset="0"/>
              </a:rPr>
              <a:t>new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</a:rPr>
              <a:t>BalancedTreeTopologyStrategy</a:t>
            </a:r>
            <a:r>
              <a:rPr lang="de-DE" dirty="0" smtClean="0">
                <a:latin typeface="Consolas" panose="020B0609020204030204" pitchFamily="49" charset="0"/>
              </a:rPr>
              <a:t>());</a:t>
            </a:r>
            <a:r>
              <a:rPr lang="de-DE" dirty="0">
                <a:latin typeface="Consolas" panose="020B0609020204030204" pitchFamily="49" charset="0"/>
              </a:rPr>
              <a:t/>
            </a:r>
            <a:br>
              <a:rPr lang="de-DE" dirty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Effector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dirty="0" err="1">
                <a:latin typeface="Consolas" panose="020B0609020204030204" pitchFamily="49" charset="0"/>
              </a:rPr>
              <a:t>effector</a:t>
            </a:r>
            <a:r>
              <a:rPr lang="de-DE" dirty="0">
                <a:latin typeface="Consolas" panose="020B0609020204030204" pitchFamily="49" charset="0"/>
              </a:rPr>
              <a:t> = </a:t>
            </a:r>
            <a:r>
              <a:rPr lang="de-DE" dirty="0" err="1">
                <a:latin typeface="Consolas" panose="020B0609020204030204" pitchFamily="49" charset="0"/>
              </a:rPr>
              <a:t>sim.getEffector</a:t>
            </a:r>
            <a:r>
              <a:rPr lang="de-DE" dirty="0">
                <a:latin typeface="Consolas" panose="020B0609020204030204" pitchFamily="49" charset="0"/>
              </a:rPr>
              <a:t>();</a:t>
            </a:r>
            <a:br>
              <a:rPr lang="de-DE" dirty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//</a:t>
            </a:r>
            <a:r>
              <a:rPr lang="de-DE" dirty="0" err="1">
                <a:solidFill>
                  <a:schemeClr val="accent3"/>
                </a:solidFill>
                <a:latin typeface="Consolas" panose="020B0609020204030204" pitchFamily="49" charset="0"/>
              </a:rPr>
              <a:t>change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accent3"/>
                </a:solidFill>
                <a:latin typeface="Consolas" panose="020B0609020204030204" pitchFamily="49" charset="0"/>
              </a:rPr>
              <a:t>mirrors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chemeClr val="accent3"/>
                </a:solidFill>
                <a:latin typeface="Consolas" panose="020B0609020204030204" pitchFamily="49" charset="0"/>
              </a:rPr>
              <a:t>to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 10 at </a:t>
            </a:r>
            <a:r>
              <a:rPr lang="de-DE" dirty="0" err="1">
                <a:solidFill>
                  <a:schemeClr val="accent3"/>
                </a:solidFill>
                <a:latin typeface="Consolas" panose="020B0609020204030204" pitchFamily="49" charset="0"/>
              </a:rPr>
              <a:t>timestep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 40</a:t>
            </a:r>
            <a:r>
              <a:rPr lang="de-DE" dirty="0">
                <a:latin typeface="Consolas" panose="020B0609020204030204" pitchFamily="49" charset="0"/>
              </a:rPr>
              <a:t/>
            </a:r>
            <a:br>
              <a:rPr lang="de-DE" dirty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effector.setMirrors</a:t>
            </a:r>
            <a:r>
              <a:rPr lang="de-DE" dirty="0" smtClean="0">
                <a:latin typeface="Consolas" panose="020B0609020204030204" pitchFamily="49" charset="0"/>
              </a:rPr>
              <a:t>(10</a:t>
            </a:r>
            <a:r>
              <a:rPr lang="de-DE" dirty="0">
                <a:latin typeface="Consolas" panose="020B0609020204030204" pitchFamily="49" charset="0"/>
              </a:rPr>
              <a:t>, 40</a:t>
            </a:r>
            <a:r>
              <a:rPr lang="de-DE" dirty="0" smtClean="0">
                <a:latin typeface="Consolas" panose="020B0609020204030204" pitchFamily="49" charset="0"/>
              </a:rPr>
              <a:t>); </a:t>
            </a:r>
            <a:r>
              <a:rPr lang="de-DE" dirty="0" smtClean="0">
                <a:latin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//</a:t>
            </a:r>
            <a:r>
              <a:rPr lang="de-DE" dirty="0" err="1">
                <a:solidFill>
                  <a:schemeClr val="accent3"/>
                </a:solidFill>
                <a:latin typeface="Consolas" panose="020B0609020204030204" pitchFamily="49" charset="0"/>
              </a:rPr>
              <a:t>change</a:t>
            </a:r>
            <a:r>
              <a:rPr lang="de-DE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solidFill>
                  <a:schemeClr val="accent3"/>
                </a:solidFill>
                <a:latin typeface="Consolas" panose="020B0609020204030204" pitchFamily="49" charset="0"/>
              </a:rPr>
              <a:t>to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solidFill>
                  <a:schemeClr val="accent3"/>
                </a:solidFill>
                <a:latin typeface="Consolas" panose="020B0609020204030204" pitchFamily="49" charset="0"/>
              </a:rPr>
              <a:t>fully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solidFill>
                  <a:schemeClr val="accent3"/>
                </a:solidFill>
                <a:latin typeface="Consolas" panose="020B0609020204030204" pitchFamily="49" charset="0"/>
              </a:rPr>
              <a:t>connected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solidFill>
                  <a:schemeClr val="accent3"/>
                </a:solidFill>
                <a:latin typeface="Consolas" panose="020B0609020204030204" pitchFamily="49" charset="0"/>
              </a:rPr>
              <a:t>topology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 at </a:t>
            </a:r>
            <a:r>
              <a:rPr lang="de-DE" dirty="0" err="1" smtClean="0">
                <a:solidFill>
                  <a:schemeClr val="accent3"/>
                </a:solidFill>
                <a:latin typeface="Consolas" panose="020B0609020204030204" pitchFamily="49" charset="0"/>
              </a:rPr>
              <a:t>timestep</a:t>
            </a:r>
            <a: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  <a:t> 70</a:t>
            </a:r>
            <a:br>
              <a:rPr lang="de-DE" dirty="0" smtClean="0">
                <a:solidFill>
                  <a:schemeClr val="accent3"/>
                </a:solidFill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effector.setTopology</a:t>
            </a:r>
            <a:r>
              <a:rPr lang="de-DE" dirty="0" smtClean="0">
                <a:latin typeface="Consolas" panose="020B0609020204030204" pitchFamily="49" charset="0"/>
              </a:rPr>
              <a:t>(</a:t>
            </a:r>
            <a:r>
              <a:rPr lang="de-DE" dirty="0" err="1" smtClean="0">
                <a:latin typeface="Consolas" panose="020B0609020204030204" pitchFamily="49" charset="0"/>
              </a:rPr>
              <a:t>new</a:t>
            </a:r>
            <a:r>
              <a:rPr lang="de-DE" dirty="0" smtClean="0">
                <a:latin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</a:rPr>
              <a:t>FullyConnectedTopologyStrategy</a:t>
            </a:r>
            <a:r>
              <a:rPr lang="de-DE" dirty="0" smtClean="0">
                <a:latin typeface="Consolas" panose="020B0609020204030204" pitchFamily="49" charset="0"/>
              </a:rPr>
              <a:t>(), </a:t>
            </a:r>
            <a:r>
              <a:rPr lang="de-DE" dirty="0">
                <a:latin typeface="Consolas" panose="020B0609020204030204" pitchFamily="49" charset="0"/>
              </a:rPr>
              <a:t>70</a:t>
            </a:r>
            <a:r>
              <a:rPr lang="de-DE" dirty="0" smtClean="0">
                <a:latin typeface="Consolas" panose="020B0609020204030204" pitchFamily="49" charset="0"/>
              </a:rPr>
              <a:t>); </a:t>
            </a:r>
            <a:r>
              <a:rPr lang="de-DE" dirty="0" smtClean="0">
                <a:latin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</a:rPr>
              <a:t>sim.run</a:t>
            </a:r>
            <a:r>
              <a:rPr lang="de-DE" dirty="0" smtClean="0">
                <a:latin typeface="Consolas" panose="020B0609020204030204" pitchFamily="49" charset="0"/>
              </a:rPr>
              <a:t>();</a:t>
            </a:r>
            <a:br>
              <a:rPr lang="de-DE" dirty="0" smtClean="0">
                <a:latin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</a:rPr>
              <a:t>}</a:t>
            </a:r>
            <a:endParaRPr lang="de-DE" dirty="0"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describe</a:t>
            </a:r>
            <a:r>
              <a:rPr lang="de-DE" dirty="0" smtClean="0"/>
              <a:t> </a:t>
            </a:r>
            <a:r>
              <a:rPr lang="de-DE" dirty="0" err="1" smtClean="0"/>
              <a:t>scenarios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943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controlled</a:t>
            </a:r>
            <a:r>
              <a:rPr lang="de-DE" dirty="0" smtClean="0"/>
              <a:t> via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effector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observed</a:t>
            </a:r>
            <a:r>
              <a:rPr lang="de-DE" dirty="0" smtClean="0"/>
              <a:t> via </a:t>
            </a:r>
            <a:r>
              <a:rPr lang="de-DE" dirty="0" err="1" smtClean="0"/>
              <a:t>probes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metrics</a:t>
            </a:r>
            <a:endParaRPr lang="de-DE" dirty="0" smtClean="0"/>
          </a:p>
          <a:p>
            <a:pPr marL="738900" lvl="1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active</a:t>
            </a:r>
            <a:r>
              <a:rPr lang="de-DE" dirty="0" smtClean="0"/>
              <a:t> links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reliability</a:t>
            </a:r>
            <a:endParaRPr lang="de-DE" dirty="0">
              <a:sym typeface="Wingdings" panose="05000000000000000000" pitchFamily="2" charset="2"/>
            </a:endParaRPr>
          </a:p>
          <a:p>
            <a:pPr marL="738900" lvl="1" indent="-342900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Bandwidth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used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by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overall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network</a:t>
            </a:r>
            <a:r>
              <a:rPr lang="de-DE" dirty="0" smtClean="0">
                <a:sym typeface="Wingdings" panose="05000000000000000000" pitchFamily="2" charset="2"/>
              </a:rPr>
              <a:t>  </a:t>
            </a:r>
            <a:r>
              <a:rPr lang="de-DE" dirty="0" err="1" smtClean="0">
                <a:sym typeface="Wingdings" panose="05000000000000000000" pitchFamily="2" charset="2"/>
              </a:rPr>
              <a:t>cost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A </a:t>
            </a:r>
            <a:r>
              <a:rPr lang="de-DE" dirty="0" err="1" smtClean="0">
                <a:sym typeface="Wingdings" panose="05000000000000000000" pitchFamily="2" charset="2"/>
              </a:rPr>
              <a:t>fully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connected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topology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leads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best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reliability</a:t>
            </a:r>
            <a:r>
              <a:rPr lang="de-DE" dirty="0" smtClean="0">
                <a:sym typeface="Wingdings" panose="05000000000000000000" pitchFamily="2" charset="2"/>
              </a:rPr>
              <a:t>, but also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the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highest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cost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A </a:t>
            </a:r>
            <a:r>
              <a:rPr lang="de-DE" dirty="0" err="1" smtClean="0">
                <a:sym typeface="Wingdings" panose="05000000000000000000" pitchFamily="2" charset="2"/>
              </a:rPr>
              <a:t>balanced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tree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toplogy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leads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less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reliability</a:t>
            </a:r>
            <a:r>
              <a:rPr lang="de-DE" dirty="0" smtClean="0">
                <a:sym typeface="Wingdings" panose="05000000000000000000" pitchFamily="2" charset="2"/>
              </a:rPr>
              <a:t>, but also </a:t>
            </a:r>
            <a:r>
              <a:rPr lang="de-DE" dirty="0" err="1" smtClean="0">
                <a:sym typeface="Wingdings" panose="05000000000000000000" pitchFamily="2" charset="2"/>
              </a:rPr>
              <a:t>less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cost</a:t>
            </a:r>
            <a:endParaRPr lang="de-DE" dirty="0" smtClean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The </a:t>
            </a:r>
            <a:r>
              <a:rPr lang="de-DE" dirty="0" err="1" smtClean="0">
                <a:sym typeface="Wingdings" panose="05000000000000000000" pitchFamily="2" charset="2"/>
              </a:rPr>
              <a:t>number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of</a:t>
            </a:r>
            <a:r>
              <a:rPr lang="de-DE" dirty="0" smtClean="0">
                <a:sym typeface="Wingdings" panose="05000000000000000000" pitchFamily="2" charset="2"/>
              </a:rPr>
              <a:t> links per </a:t>
            </a:r>
            <a:r>
              <a:rPr lang="de-DE" dirty="0" err="1" smtClean="0">
                <a:sym typeface="Wingdings" panose="05000000000000000000" pitchFamily="2" charset="2"/>
              </a:rPr>
              <a:t>mirror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allows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in- </a:t>
            </a:r>
            <a:r>
              <a:rPr lang="de-DE" dirty="0" err="1" smtClean="0">
                <a:sym typeface="Wingdings" panose="05000000000000000000" pitchFamily="2" charset="2"/>
              </a:rPr>
              <a:t>or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decrease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reliability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cost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Self</a:t>
            </a:r>
            <a:r>
              <a:rPr lang="de-DE" dirty="0" smtClean="0"/>
              <a:t>-adaptation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838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dmsim">
            <a:hlinkClick r:id="" action="ppaction://media"/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469" y="81642"/>
            <a:ext cx="10441288" cy="5873362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330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UD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D" id="{623BC1B2-896E-4F16-A77B-869A77BE725B}" vid="{A744D986-D615-406F-A00B-2800E1A3FA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</Template>
  <TotalTime>0</TotalTime>
  <Words>361</Words>
  <Application>Microsoft Office PowerPoint</Application>
  <PresentationFormat>Breitbild</PresentationFormat>
  <Paragraphs>57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Consolas</vt:lpstr>
      <vt:lpstr>IBM Plex Sans</vt:lpstr>
      <vt:lpstr>Open Sans</vt:lpstr>
      <vt:lpstr>Symbol</vt:lpstr>
      <vt:lpstr>Wingdings</vt:lpstr>
      <vt:lpstr>TUD</vt:lpstr>
      <vt:lpstr>A Time-aware Remote Data Mirroring Simulator </vt:lpstr>
      <vt:lpstr>Motivation</vt:lpstr>
      <vt:lpstr>Principle Idea</vt:lpstr>
      <vt:lpstr>Framework Overview</vt:lpstr>
      <vt:lpstr>Visualization of Network</vt:lpstr>
      <vt:lpstr>Simulation Configuration (sim.conf)</vt:lpstr>
      <vt:lpstr>How to describe scenarios?</vt:lpstr>
      <vt:lpstr>Self-adaptation 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Data Mirroring</dc:title>
  <dc:creator>Microsoft-Konto</dc:creator>
  <cp:lastModifiedBy>Microsoft-Konto</cp:lastModifiedBy>
  <cp:revision>34</cp:revision>
  <dcterms:created xsi:type="dcterms:W3CDTF">2023-05-14T19:56:51Z</dcterms:created>
  <dcterms:modified xsi:type="dcterms:W3CDTF">2023-08-31T12:13:39Z</dcterms:modified>
</cp:coreProperties>
</file>

<file path=docProps/thumbnail.jpeg>
</file>